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54" r:id="rId1"/>
  </p:sldMasterIdLst>
  <p:notesMasterIdLst>
    <p:notesMasterId r:id="rId2"/>
  </p:notesMasterIdLst>
  <p:sldIdLst>
    <p:sldId id="256" r:id="rId3"/>
    <p:sldId id="291" r:id="rId4"/>
    <p:sldId id="273" r:id="rId5"/>
    <p:sldId id="292" r:id="rId6"/>
    <p:sldId id="293" r:id="rId7"/>
    <p:sldId id="294" r:id="rId8"/>
    <p:sldId id="295" r:id="rId9"/>
  </p:sldIdLst>
  <p:sldSz cx="9906000" cy="6858000" type="A4"/>
  <p:notesSz cx="7104063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7106" autoAdjust="0"/>
    <p:restoredTop sz="95736" autoAdjust="0"/>
  </p:normalViewPr>
  <p:slideViewPr>
    <p:cSldViewPr snapToGrid="0">
      <p:cViewPr varScale="1">
        <p:scale>
          <a:sx n="100" d="100"/>
          <a:sy n="100" d="100"/>
        </p:scale>
        <p:origin x="994" y="86"/>
      </p:cViewPr>
      <p:guideLst>
        <p:guide orient="horz" pos="2159"/>
        <p:guide pos="31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-3732" y="-96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presProps" Target="presProps.xml"  /><Relationship Id="rId11" Type="http://schemas.openxmlformats.org/officeDocument/2006/relationships/viewProps" Target="viewProps.xml"  /><Relationship Id="rId12" Type="http://schemas.openxmlformats.org/officeDocument/2006/relationships/theme" Target="theme/theme1.xml"  /><Relationship Id="rId13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/>
          <a:lstStyle>
            <a:lvl1pPr algn="l">
              <a:defRPr sz="13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/>
          <a:lstStyle>
            <a:lvl1pPr algn="r">
              <a:defRPr sz="1300"/>
            </a:lvl1pPr>
          </a:lstStyle>
          <a:p>
            <a:pPr lvl="0">
              <a:defRPr/>
            </a:pPr>
            <a:fld id="{FD408D05-D2F2-487D-ABC3-4F9ACB1266EA}" type="datetime1">
              <a:rPr lang="ko-KR" altLang="en-US"/>
              <a:pPr lvl="0">
                <a:defRPr/>
              </a:pPr>
              <a:t>2022-10-24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781050" y="768350"/>
            <a:ext cx="554196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anchor="b"/>
          <a:lstStyle>
            <a:lvl1pPr algn="l">
              <a:defRPr sz="13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anchor="b"/>
          <a:lstStyle>
            <a:lvl1pPr algn="r">
              <a:defRPr sz="1300"/>
            </a:lvl1pPr>
          </a:lstStyle>
          <a:p>
            <a:pPr lvl="0">
              <a:defRPr/>
            </a:pPr>
            <a:fld id="{22E1EE02-02C6-497E-BEDA-CABFC4741CC7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png"  /><Relationship Id="rId3" Type="http://schemas.openxmlformats.org/officeDocument/2006/relationships/image" Target="../media/image2.jpeg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D6374AEE-CC0F-4F62-B123-400E972EA045}"/>
              </a:ext>
            </a:extLst>
          </p:cNvPr>
          <p:cNvCxnSpPr>
            <a:cxnSpLocks/>
          </p:cNvCxnSpPr>
          <p:nvPr userDrawn="1"/>
        </p:nvCxnSpPr>
        <p:spPr>
          <a:xfrm>
            <a:off x="1160585" y="2414954"/>
            <a:ext cx="7578969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슬라이드 번호 개체 틀 4">
            <a:extLst>
              <a:ext uri="{FF2B5EF4-FFF2-40B4-BE49-F238E27FC236}">
                <a16:creationId xmlns:a16="http://schemas.microsoft.com/office/drawing/2014/main" id="{933F56E5-EC84-4979-8C0E-F62DF8409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4624" y="6556743"/>
            <a:ext cx="2228850" cy="251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6F78573-09CF-4375-BF1A-2AAD80D048B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2FE7A8C-E6B2-4198-B85E-B28C3B378333}"/>
              </a:ext>
            </a:extLst>
          </p:cNvPr>
          <p:cNvSpPr/>
          <p:nvPr userDrawn="1"/>
        </p:nvSpPr>
        <p:spPr>
          <a:xfrm>
            <a:off x="26186" y="6560496"/>
            <a:ext cx="81446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b="1" dirty="0" err="1">
                <a:solidFill>
                  <a:schemeClr val="bg1"/>
                </a:solidFill>
              </a:rPr>
              <a:t>Lot</a:t>
            </a:r>
            <a:r>
              <a:rPr lang="ko-KR" altLang="en-US" sz="1000" b="1" dirty="0">
                <a:solidFill>
                  <a:schemeClr val="bg1"/>
                </a:solidFill>
              </a:rPr>
              <a:t> DV3-2.10, 2nd </a:t>
            </a:r>
            <a:r>
              <a:rPr lang="ko-KR" altLang="en-US" sz="1000" b="1" dirty="0" err="1">
                <a:solidFill>
                  <a:schemeClr val="bg1"/>
                </a:solidFill>
              </a:rPr>
              <a:t>Floor</a:t>
            </a:r>
            <a:r>
              <a:rPr lang="ko-KR" altLang="en-US" sz="1000" b="1" dirty="0">
                <a:solidFill>
                  <a:schemeClr val="bg1"/>
                </a:solidFill>
              </a:rPr>
              <a:t>, CT2&amp;3 </a:t>
            </a:r>
            <a:r>
              <a:rPr lang="ko-KR" altLang="en-US" sz="1000" b="1" dirty="0" err="1">
                <a:solidFill>
                  <a:schemeClr val="bg1"/>
                </a:solidFill>
              </a:rPr>
              <a:t>Building</a:t>
            </a:r>
            <a:r>
              <a:rPr lang="ko-KR" altLang="en-US" sz="1000" b="1" dirty="0">
                <a:solidFill>
                  <a:schemeClr val="bg1"/>
                </a:solidFill>
              </a:rPr>
              <a:t>, Dream </a:t>
            </a:r>
            <a:r>
              <a:rPr lang="ko-KR" altLang="en-US" sz="1000" b="1" dirty="0" err="1">
                <a:solidFill>
                  <a:schemeClr val="bg1"/>
                </a:solidFill>
              </a:rPr>
              <a:t>Town</a:t>
            </a:r>
            <a:r>
              <a:rPr lang="ko-KR" altLang="en-US" sz="1000" b="1" dirty="0">
                <a:solidFill>
                  <a:schemeClr val="bg1"/>
                </a:solidFill>
              </a:rPr>
              <a:t> </a:t>
            </a:r>
            <a:r>
              <a:rPr lang="ko-KR" altLang="en-US" sz="1000" b="1" dirty="0" err="1">
                <a:solidFill>
                  <a:schemeClr val="bg1"/>
                </a:solidFill>
              </a:rPr>
              <a:t>Urban</a:t>
            </a:r>
            <a:r>
              <a:rPr lang="ko-KR" altLang="en-US" sz="1000" b="1" dirty="0">
                <a:solidFill>
                  <a:schemeClr val="bg1"/>
                </a:solidFill>
              </a:rPr>
              <a:t>, </a:t>
            </a:r>
            <a:r>
              <a:rPr lang="en-US" altLang="ko-KR" sz="1000" b="1" dirty="0">
                <a:solidFill>
                  <a:schemeClr val="bg1"/>
                </a:solidFill>
              </a:rPr>
              <a:t>70 street, Tay Mo Ward, Nam Tu </a:t>
            </a:r>
            <a:r>
              <a:rPr lang="en-US" altLang="ko-KR" sz="1000" b="1" dirty="0" err="1">
                <a:solidFill>
                  <a:schemeClr val="bg1"/>
                </a:solidFill>
              </a:rPr>
              <a:t>Liem</a:t>
            </a:r>
            <a:r>
              <a:rPr lang="en-US" altLang="ko-KR" sz="1000" b="1" dirty="0">
                <a:solidFill>
                  <a:schemeClr val="bg1"/>
                </a:solidFill>
              </a:rPr>
              <a:t> District, Hanoi city.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ED72AF0-A7CD-4A6D-83C8-1E6D4FBBCE78}"/>
              </a:ext>
            </a:extLst>
          </p:cNvPr>
          <p:cNvSpPr/>
          <p:nvPr userDrawn="1"/>
        </p:nvSpPr>
        <p:spPr>
          <a:xfrm>
            <a:off x="7526385" y="6565085"/>
            <a:ext cx="23567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T. 84-04-3212-3727 / F. 84-3212-3728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3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941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122898" y="541002"/>
            <a:ext cx="968988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">
            <a:extLst>
              <a:ext uri="{FF2B5EF4-FFF2-40B4-BE49-F238E27FC236}">
                <a16:creationId xmlns:a16="http://schemas.microsoft.com/office/drawing/2014/main" id="{3E9894B8-5D75-4002-812E-C2A79A40B0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356" y="70336"/>
            <a:ext cx="1894052" cy="39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슬라이드 번호 개체 틀 4">
            <a:extLst>
              <a:ext uri="{FF2B5EF4-FFF2-40B4-BE49-F238E27FC236}">
                <a16:creationId xmlns:a16="http://schemas.microsoft.com/office/drawing/2014/main" id="{8DF9259E-CC03-43EA-A55C-662AF83E3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4624" y="6556743"/>
            <a:ext cx="2228850" cy="251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6F78573-09CF-4375-BF1A-2AAD80D048B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D091E95-0894-4715-9336-16603122FE7E}"/>
              </a:ext>
            </a:extLst>
          </p:cNvPr>
          <p:cNvSpPr/>
          <p:nvPr userDrawn="1"/>
        </p:nvSpPr>
        <p:spPr>
          <a:xfrm>
            <a:off x="26186" y="6560496"/>
            <a:ext cx="81446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b="1" dirty="0" err="1">
                <a:solidFill>
                  <a:schemeClr val="bg1"/>
                </a:solidFill>
              </a:rPr>
              <a:t>Lot</a:t>
            </a:r>
            <a:r>
              <a:rPr lang="ko-KR" altLang="en-US" sz="1000" b="1" dirty="0">
                <a:solidFill>
                  <a:schemeClr val="bg1"/>
                </a:solidFill>
              </a:rPr>
              <a:t> DV3-2.10, 2nd </a:t>
            </a:r>
            <a:r>
              <a:rPr lang="ko-KR" altLang="en-US" sz="1000" b="1" dirty="0" err="1">
                <a:solidFill>
                  <a:schemeClr val="bg1"/>
                </a:solidFill>
              </a:rPr>
              <a:t>Floor</a:t>
            </a:r>
            <a:r>
              <a:rPr lang="ko-KR" altLang="en-US" sz="1000" b="1" dirty="0">
                <a:solidFill>
                  <a:schemeClr val="bg1"/>
                </a:solidFill>
              </a:rPr>
              <a:t>, CT2&amp;3 </a:t>
            </a:r>
            <a:r>
              <a:rPr lang="ko-KR" altLang="en-US" sz="1000" b="1" dirty="0" err="1">
                <a:solidFill>
                  <a:schemeClr val="bg1"/>
                </a:solidFill>
              </a:rPr>
              <a:t>Building</a:t>
            </a:r>
            <a:r>
              <a:rPr lang="ko-KR" altLang="en-US" sz="1000" b="1" dirty="0">
                <a:solidFill>
                  <a:schemeClr val="bg1"/>
                </a:solidFill>
              </a:rPr>
              <a:t>, Dream </a:t>
            </a:r>
            <a:r>
              <a:rPr lang="ko-KR" altLang="en-US" sz="1000" b="1" dirty="0" err="1">
                <a:solidFill>
                  <a:schemeClr val="bg1"/>
                </a:solidFill>
              </a:rPr>
              <a:t>Town</a:t>
            </a:r>
            <a:r>
              <a:rPr lang="ko-KR" altLang="en-US" sz="1000" b="1" dirty="0">
                <a:solidFill>
                  <a:schemeClr val="bg1"/>
                </a:solidFill>
              </a:rPr>
              <a:t> </a:t>
            </a:r>
            <a:r>
              <a:rPr lang="ko-KR" altLang="en-US" sz="1000" b="1" dirty="0" err="1">
                <a:solidFill>
                  <a:schemeClr val="bg1"/>
                </a:solidFill>
              </a:rPr>
              <a:t>Urban</a:t>
            </a:r>
            <a:r>
              <a:rPr lang="ko-KR" altLang="en-US" sz="1000" b="1" dirty="0">
                <a:solidFill>
                  <a:schemeClr val="bg1"/>
                </a:solidFill>
              </a:rPr>
              <a:t>, </a:t>
            </a:r>
            <a:r>
              <a:rPr lang="en-US" altLang="ko-KR" sz="1000" b="1" dirty="0">
                <a:solidFill>
                  <a:schemeClr val="bg1"/>
                </a:solidFill>
              </a:rPr>
              <a:t>70 street, Tay Mo Ward, Nam Tu </a:t>
            </a:r>
            <a:r>
              <a:rPr lang="en-US" altLang="ko-KR" sz="1000" b="1" dirty="0" err="1">
                <a:solidFill>
                  <a:schemeClr val="bg1"/>
                </a:solidFill>
              </a:rPr>
              <a:t>Liem</a:t>
            </a:r>
            <a:r>
              <a:rPr lang="en-US" altLang="ko-KR" sz="1000" b="1" dirty="0">
                <a:solidFill>
                  <a:schemeClr val="bg1"/>
                </a:solidFill>
              </a:rPr>
              <a:t> District, Hanoi city.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BF7A3492-0B83-4B64-B666-4871AE97A93B}"/>
              </a:ext>
            </a:extLst>
          </p:cNvPr>
          <p:cNvSpPr/>
          <p:nvPr userDrawn="1"/>
        </p:nvSpPr>
        <p:spPr>
          <a:xfrm>
            <a:off x="7526385" y="6565085"/>
            <a:ext cx="23567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T. 84-04-3212-3727 / F. 84-3212-3728</a:t>
            </a:r>
            <a:endParaRPr lang="ko-KR" altLang="en-US" sz="1000" b="1" dirty="0">
              <a:solidFill>
                <a:schemeClr val="bg1"/>
              </a:solidFill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D0853E8-20DB-465F-9DBA-826FF566FB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512" y="29332"/>
            <a:ext cx="807531" cy="48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510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-17774" y="541002"/>
            <a:ext cx="968988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3834624" y="6556743"/>
            <a:ext cx="2228850" cy="251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6F78573-09CF-4375-BF1A-2AAD80D048B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3905337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theme" Target="../theme/theme1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순서도: 처리 1"/>
          <p:cNvSpPr/>
          <p:nvPr userDrawn="1"/>
        </p:nvSpPr>
        <p:spPr>
          <a:xfrm>
            <a:off x="0" y="6528774"/>
            <a:ext cx="9906000" cy="329227"/>
          </a:xfrm>
          <a:prstGeom prst="flowChartProcess">
            <a:avLst/>
          </a:prstGeom>
          <a:solidFill>
            <a:srgbClr val="001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85743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1" r:id="rId3"/>
    <p:sldLayoutId id="2147483652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3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hyperlink" Target="https://vinamt.com/en/" TargetMode="External" /><Relationship Id="rId3" Type="http://schemas.openxmlformats.org/officeDocument/2006/relationships/image" Target="../media/image4.jpeg"  /><Relationship Id="rId4" Type="http://schemas.openxmlformats.org/officeDocument/2006/relationships/image" Target="../media/image5.jpeg"  /><Relationship Id="rId5" Type="http://schemas.openxmlformats.org/officeDocument/2006/relationships/image" Target="../media/image6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7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8.jpeg"  /><Relationship Id="rId3" Type="http://schemas.openxmlformats.org/officeDocument/2006/relationships/image" Target="../media/image9.png"  /><Relationship Id="rId4" Type="http://schemas.openxmlformats.org/officeDocument/2006/relationships/image" Target="../media/image10.jpeg"  /><Relationship Id="rId5" Type="http://schemas.openxmlformats.org/officeDocument/2006/relationships/image" Target="../media/image11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2.jpeg"  /><Relationship Id="rId3" Type="http://schemas.openxmlformats.org/officeDocument/2006/relationships/image" Target="../media/image13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4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image" Target="../media/image15.jpe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3"/>
          <p:cNvSpPr txBox="1">
            <a:spLocks/>
          </p:cNvSpPr>
          <p:nvPr/>
        </p:nvSpPr>
        <p:spPr bwMode="auto">
          <a:xfrm>
            <a:off x="2529474" y="5268588"/>
            <a:ext cx="48958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150000"/>
              </a:lnSpc>
            </a:pPr>
            <a:r>
              <a:rPr kumimoji="0" lang="en-US" altLang="ko-KR" sz="2000" b="1" dirty="0">
                <a:solidFill>
                  <a:srgbClr val="17375E"/>
                </a:solidFill>
                <a:latin typeface="Arial" pitchFamily="34" charset="0"/>
                <a:ea typeface="맑은 고딕" pitchFamily="50" charset="-127"/>
              </a:rPr>
              <a:t>NI VINA MT</a:t>
            </a:r>
          </a:p>
          <a:p>
            <a:pPr algn="ctr" eaLnBrk="1" hangingPunct="1">
              <a:lnSpc>
                <a:spcPct val="150000"/>
              </a:lnSpc>
            </a:pPr>
            <a:r>
              <a:rPr kumimoji="0" lang="en-US" altLang="ko-KR" sz="2000" b="1" dirty="0">
                <a:solidFill>
                  <a:srgbClr val="17375E"/>
                </a:solidFill>
                <a:latin typeface="Arial" pitchFamily="34" charset="0"/>
                <a:ea typeface="맑은 고딕" pitchFamily="50" charset="-127"/>
              </a:rPr>
              <a:t>2022. 01. 18</a:t>
            </a:r>
            <a:endParaRPr kumimoji="0" lang="ko-KR" altLang="en-US" sz="2000" b="1" dirty="0">
              <a:solidFill>
                <a:srgbClr val="17375E"/>
              </a:solidFill>
              <a:latin typeface="Arial" pitchFamily="34" charset="0"/>
              <a:ea typeface="맑은 고딕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6A26E7-3F86-41C2-8D1C-7B01E5E95879}"/>
              </a:ext>
            </a:extLst>
          </p:cNvPr>
          <p:cNvSpPr txBox="1"/>
          <p:nvPr/>
        </p:nvSpPr>
        <p:spPr>
          <a:xfrm>
            <a:off x="1650571" y="1523773"/>
            <a:ext cx="6919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HY각헤드라인M"/>
              </a:rPr>
              <a:t>ILAC - MRA</a:t>
            </a:r>
            <a:r>
              <a:rPr lang="ko-KR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HY각헤드라인M"/>
              </a:rPr>
              <a:t>와 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HY각헤드라인M"/>
              </a:rPr>
              <a:t>ISO 17025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HY각헤드라인M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40544028-3B6F-44B4-8F55-5D8015EAC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649" y="126854"/>
            <a:ext cx="2307063" cy="54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F618FF-C9F5-49E9-9405-4C09BB9ECB16}"/>
              </a:ext>
            </a:extLst>
          </p:cNvPr>
          <p:cNvSpPr txBox="1"/>
          <p:nvPr/>
        </p:nvSpPr>
        <p:spPr>
          <a:xfrm>
            <a:off x="1558954" y="3383126"/>
            <a:ext cx="7103227" cy="1296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400" dirty="0">
                <a:latin typeface="+mn-ea"/>
              </a:rPr>
              <a:t>본 교육자료는 사내 및 고객사 배포용으로 제작 됨</a:t>
            </a:r>
            <a:endParaRPr lang="en-US" altLang="ko-KR" sz="2400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ko-KR" altLang="en-US" dirty="0">
                <a:latin typeface="+mn-ea"/>
              </a:rPr>
              <a:t>출처</a:t>
            </a:r>
            <a:r>
              <a:rPr lang="en-US" altLang="ko-KR" dirty="0">
                <a:latin typeface="+mn-ea"/>
              </a:rPr>
              <a:t>) MITUTOYO Web-site </a:t>
            </a:r>
            <a:r>
              <a:rPr lang="ko-KR" altLang="en-US" dirty="0">
                <a:latin typeface="+mn-ea"/>
              </a:rPr>
              <a:t>및 인터넷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82BCE43E-B934-41EB-8906-89DD16A6E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4" y="56143"/>
            <a:ext cx="1252643" cy="75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306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10">
            <a:extLst>
              <a:ext uri="{FF2B5EF4-FFF2-40B4-BE49-F238E27FC236}">
                <a16:creationId xmlns:a16="http://schemas.microsoft.com/office/drawing/2014/main" id="{ED503982-57FF-4D27-8C22-4F27D00B6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107510"/>
            <a:ext cx="4430689" cy="341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4288" tIns="32144" rIns="64288" bIns="32144">
            <a:spAutoFit/>
          </a:bodyPr>
          <a:lstStyle/>
          <a:p>
            <a:r>
              <a:rPr lang="en-US" altLang="ko-KR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VINA MT </a:t>
            </a:r>
            <a:r>
              <a:rPr lang="ko-KR" altLang="en-US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회사소개</a:t>
            </a:r>
            <a:r>
              <a:rPr lang="en-US" altLang="ko-KR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(company introduction)</a:t>
            </a:r>
          </a:p>
        </p:txBody>
      </p:sp>
      <p:pic>
        <p:nvPicPr>
          <p:cNvPr id="13" name="그림 12">
            <a:hlinkClick r:id="rId2"/>
            <a:extLst>
              <a:ext uri="{FF2B5EF4-FFF2-40B4-BE49-F238E27FC236}">
                <a16:creationId xmlns:a16="http://schemas.microsoft.com/office/drawing/2014/main" id="{5514C84F-6D0B-4AC7-B973-7A655DAF2A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66" y="867573"/>
            <a:ext cx="4591038" cy="2272332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E0B9372F-F1C1-4CBD-AA61-DBADDBEA0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36" y="3662969"/>
            <a:ext cx="4568068" cy="236841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B8EF66F-EE9D-47A2-92D6-E1C1E28EEF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783" y="600415"/>
            <a:ext cx="4187073" cy="589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43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10">
            <a:extLst>
              <a:ext uri="{FF2B5EF4-FFF2-40B4-BE49-F238E27FC236}">
                <a16:creationId xmlns:a16="http://schemas.microsoft.com/office/drawing/2014/main" id="{ED503982-57FF-4D27-8C22-4F27D00B6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107510"/>
            <a:ext cx="2917454" cy="341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4288" tIns="32144" rIns="64288" bIns="32144">
            <a:spAutoFit/>
          </a:bodyPr>
          <a:lstStyle/>
          <a:p>
            <a:r>
              <a:rPr lang="ko-KR" altLang="en-US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적합성 평가 국제 표준 구조</a:t>
            </a:r>
            <a:endParaRPr lang="en-US" altLang="ko-KR" b="1" dirty="0">
              <a:solidFill>
                <a:srgbClr val="00336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B541660-18EE-4C63-87D7-09CBAD80A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" y="647577"/>
            <a:ext cx="9090660" cy="579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54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10">
            <a:extLst>
              <a:ext uri="{FF2B5EF4-FFF2-40B4-BE49-F238E27FC236}">
                <a16:creationId xmlns:a16="http://schemas.microsoft.com/office/drawing/2014/main" id="{ED503982-57FF-4D27-8C22-4F27D00B6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107510"/>
            <a:ext cx="4094058" cy="341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4288" tIns="32144" rIns="64288" bIns="32144">
            <a:spAutoFit/>
          </a:bodyPr>
          <a:lstStyle/>
          <a:p>
            <a:r>
              <a:rPr lang="en-US" altLang="ko-KR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ILAC</a:t>
            </a:r>
            <a:r>
              <a:rPr lang="ko-KR" altLang="en-US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에 의해 공인된 각 지역협력체 기구</a:t>
            </a:r>
            <a:endParaRPr lang="en-US" altLang="ko-KR" b="1" dirty="0">
              <a:solidFill>
                <a:srgbClr val="00336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03396B8-D6F3-4E43-9093-1D0316BD1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0" y="652616"/>
            <a:ext cx="9067800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37EB26-8E21-492F-B8A6-44E70428F1D7}"/>
              </a:ext>
            </a:extLst>
          </p:cNvPr>
          <p:cNvSpPr txBox="1"/>
          <p:nvPr/>
        </p:nvSpPr>
        <p:spPr>
          <a:xfrm>
            <a:off x="379159" y="781352"/>
            <a:ext cx="1866899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ko-KR" altLang="en-US" sz="1400" b="1" i="0" u="none" strike="noStrike" baseline="0" dirty="0">
                <a:latin typeface="AppleGothic"/>
              </a:rPr>
              <a:t>유럽 인정기구협력체</a:t>
            </a:r>
            <a:endParaRPr lang="ko-KR" altLang="en-US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DB200F-F679-4B36-8CE9-9ADCC329F0A1}"/>
              </a:ext>
            </a:extLst>
          </p:cNvPr>
          <p:cNvSpPr txBox="1"/>
          <p:nvPr/>
        </p:nvSpPr>
        <p:spPr>
          <a:xfrm>
            <a:off x="7671621" y="1848153"/>
            <a:ext cx="2234379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ko-KR" altLang="en-US" sz="1400" b="1" dirty="0" err="1">
                <a:latin typeface="AppleGothic"/>
              </a:rPr>
              <a:t>아태</a:t>
            </a:r>
            <a:r>
              <a:rPr lang="ko-KR" altLang="en-US" sz="1400" b="1" dirty="0">
                <a:latin typeface="AppleGothic"/>
              </a:rPr>
              <a:t> 시험기관</a:t>
            </a:r>
            <a:r>
              <a:rPr lang="ko-KR" altLang="en-US" sz="1400" b="1" i="0" u="none" strike="noStrike" baseline="0" dirty="0">
                <a:latin typeface="AppleGothic"/>
              </a:rPr>
              <a:t> 인정협력체</a:t>
            </a:r>
            <a:endParaRPr lang="ko-KR" alt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8BBAEC-1136-48CC-B281-15291DDDC854}"/>
              </a:ext>
            </a:extLst>
          </p:cNvPr>
          <p:cNvSpPr txBox="1"/>
          <p:nvPr/>
        </p:nvSpPr>
        <p:spPr>
          <a:xfrm>
            <a:off x="1312609" y="4323424"/>
            <a:ext cx="1666566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ko-KR" altLang="en-US" sz="1400" b="1" i="0" u="none" strike="noStrike" baseline="0" dirty="0">
                <a:latin typeface="AppleGothic"/>
              </a:rPr>
              <a:t>미주 인정협력체</a:t>
            </a:r>
            <a:endParaRPr lang="ko-KR" altLang="en-US" sz="1400" b="1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CADF920-0B4F-46ED-87D6-3CB00BAA38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76292">
            <a:off x="4977569" y="5154672"/>
            <a:ext cx="286382" cy="36619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8291B37-C417-4C26-9F9D-D914517F88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76292">
            <a:off x="7406650" y="2740852"/>
            <a:ext cx="286382" cy="36619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6442E17-FDE3-4099-AFFB-4034812EA6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200" y="4631201"/>
            <a:ext cx="1386840" cy="60198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AAC64F79-60C5-49F6-98C0-08853435FC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290" y="5337771"/>
            <a:ext cx="944880" cy="90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33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10">
            <a:extLst>
              <a:ext uri="{FF2B5EF4-FFF2-40B4-BE49-F238E27FC236}">
                <a16:creationId xmlns:a16="http://schemas.microsoft.com/office/drawing/2014/main" id="{ED503982-57FF-4D27-8C22-4F27D00B6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107510"/>
            <a:ext cx="1731232" cy="341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4288" tIns="32144" rIns="64288" bIns="32144">
            <a:spAutoFit/>
          </a:bodyPr>
          <a:lstStyle/>
          <a:p>
            <a:r>
              <a:rPr lang="en-US" altLang="ko-KR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ILAC-MRA Mark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F9F9B70-27C5-41E1-B110-0ED25EB7D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189" y="1051869"/>
            <a:ext cx="1668437" cy="16684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0DA98D-E9F3-4A74-A2F5-5E0D6395E9D5}"/>
              </a:ext>
            </a:extLst>
          </p:cNvPr>
          <p:cNvSpPr txBox="1"/>
          <p:nvPr/>
        </p:nvSpPr>
        <p:spPr>
          <a:xfrm>
            <a:off x="442452" y="2794179"/>
            <a:ext cx="8672051" cy="1366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b="1" i="0" dirty="0">
                <a:solidFill>
                  <a:srgbClr val="000000"/>
                </a:solidFill>
                <a:effectLst/>
                <a:latin typeface="맑은 고딕 (본문)"/>
              </a:rPr>
              <a:t>ILAC </a:t>
            </a:r>
            <a:r>
              <a:rPr lang="ko-KR" altLang="en-US" sz="1500" b="1" dirty="0">
                <a:solidFill>
                  <a:srgbClr val="000000"/>
                </a:solidFill>
                <a:latin typeface="맑은 고딕 (본문)"/>
              </a:rPr>
              <a:t>이란</a:t>
            </a:r>
            <a:r>
              <a:rPr lang="en-US" altLang="ko-KR" sz="1500" b="1" dirty="0">
                <a:solidFill>
                  <a:srgbClr val="000000"/>
                </a:solidFill>
                <a:latin typeface="맑은 고딕 (본문)"/>
              </a:rPr>
              <a:t>? – </a:t>
            </a:r>
            <a:r>
              <a:rPr lang="ko-KR" altLang="en-US" sz="1500" b="1" u="sng" dirty="0">
                <a:solidFill>
                  <a:srgbClr val="000000"/>
                </a:solidFill>
                <a:latin typeface="맑은 고딕 (본문)"/>
              </a:rPr>
              <a:t>국제 시험기관 인정 협력체</a:t>
            </a:r>
            <a:br>
              <a:rPr lang="ko-KR" altLang="en-US" sz="1400" dirty="0">
                <a:latin typeface="맑은 고딕 (본문)"/>
              </a:rPr>
            </a:br>
            <a:r>
              <a:rPr lang="en-US" altLang="ko-KR" sz="1400" b="0" i="0" dirty="0">
                <a:solidFill>
                  <a:srgbClr val="000000"/>
                </a:solidFill>
                <a:effectLst/>
                <a:latin typeface="맑은 고딕 (본문)"/>
              </a:rPr>
              <a:t>ILAC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맑은 고딕 (본문)"/>
              </a:rPr>
              <a:t>은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맑은 고딕 (본문)"/>
              </a:rPr>
              <a:t>ISO/IEC 17011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맑은 고딕 (본문)"/>
              </a:rPr>
              <a:t>에 따라 운영되고 </a:t>
            </a:r>
            <a:r>
              <a:rPr lang="ko-KR" altLang="en-US" sz="1400" b="1" i="0" dirty="0">
                <a:solidFill>
                  <a:srgbClr val="000000"/>
                </a:solidFill>
                <a:effectLst/>
                <a:latin typeface="맑은 고딕 (본문)"/>
              </a:rPr>
              <a:t>교정 연구소</a:t>
            </a:r>
            <a:r>
              <a:rPr lang="en-US" altLang="ko-KR" sz="1400" b="1" i="0" dirty="0">
                <a:solidFill>
                  <a:srgbClr val="000000"/>
                </a:solidFill>
                <a:effectLst/>
                <a:latin typeface="맑은 고딕 (본문)"/>
              </a:rPr>
              <a:t>(ISO/IEC 17025 </a:t>
            </a:r>
            <a:r>
              <a:rPr lang="ko-KR" altLang="en-US" sz="1400" b="1" i="0" dirty="0">
                <a:solidFill>
                  <a:srgbClr val="000000"/>
                </a:solidFill>
                <a:effectLst/>
                <a:latin typeface="맑은 고딕 (본문)"/>
              </a:rPr>
              <a:t>사용</a:t>
            </a:r>
            <a:r>
              <a:rPr lang="en-US" altLang="ko-KR" sz="1400" b="1" i="0" dirty="0">
                <a:solidFill>
                  <a:srgbClr val="000000"/>
                </a:solidFill>
                <a:effectLst/>
                <a:latin typeface="맑은 고딕 (본문)"/>
              </a:rPr>
              <a:t>)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맑은 고딕 (본문)"/>
              </a:rPr>
              <a:t>, 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맑은 고딕 (본문)"/>
              </a:rPr>
              <a:t>테스트 연구소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맑은 고딕 (본문)"/>
              </a:rPr>
              <a:t>(ISO/IEC 17025 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맑은 고딕 (본문)"/>
              </a:rPr>
              <a:t>사용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맑은 고딕 (본문)"/>
              </a:rPr>
              <a:t>), 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맑은 고딕 (본문)"/>
              </a:rPr>
              <a:t>의료 테스트 연구소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맑은 고딕 (본문)"/>
              </a:rPr>
              <a:t>( ISO 15189 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맑은 고딕 (본문)"/>
              </a:rPr>
              <a:t>사용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맑은 고딕 (본문)"/>
              </a:rPr>
              <a:t>), 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맑은 고딕 (본문)"/>
              </a:rPr>
              <a:t>검사 기관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맑은 고딕 (본문)"/>
              </a:rPr>
              <a:t>(ISO/IEC 17020 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맑은 고딕 (본문)"/>
              </a:rPr>
              <a:t>사용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맑은 고딕 (본문)"/>
              </a:rPr>
              <a:t>), 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맑은 고딕 (본문)"/>
              </a:rPr>
              <a:t>숙련도 시험 제공자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맑은 고딕 (본문)"/>
              </a:rPr>
              <a:t>(ISO/IEC 17043 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맑은 고딕 (본문)"/>
              </a:rPr>
              <a:t>사용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맑은 고딕 (본문)"/>
              </a:rPr>
              <a:t>) 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맑은 고딕 (본문)"/>
              </a:rPr>
              <a:t>및 참조 자료 생산자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맑은 고딕 (본문)"/>
              </a:rPr>
              <a:t>(ISO 17034 </a:t>
            </a:r>
            <a:r>
              <a:rPr lang="ko-KR" altLang="en-US" sz="1400" b="0" i="0" dirty="0">
                <a:solidFill>
                  <a:srgbClr val="000000"/>
                </a:solidFill>
                <a:effectLst/>
                <a:latin typeface="맑은 고딕 (본문)"/>
              </a:rPr>
              <a:t>사용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맑은 고딕 (본문)"/>
              </a:rPr>
              <a:t>)</a:t>
            </a:r>
            <a:endParaRPr lang="ko-KR" altLang="en-US" sz="1400" dirty="0">
              <a:latin typeface="맑은 고딕 (본문)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18FC2E-BDAF-466B-B57D-058B62360B32}"/>
              </a:ext>
            </a:extLst>
          </p:cNvPr>
          <p:cNvSpPr txBox="1"/>
          <p:nvPr/>
        </p:nvSpPr>
        <p:spPr>
          <a:xfrm>
            <a:off x="442451" y="4203268"/>
            <a:ext cx="8959645" cy="1666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/>
              <a:t>ILAC </a:t>
            </a:r>
            <a:r>
              <a:rPr lang="ko-KR" altLang="en-US" sz="1400" dirty="0" err="1"/>
              <a:t>is</a:t>
            </a:r>
            <a:r>
              <a:rPr lang="ko-KR" altLang="en-US" sz="1400" dirty="0"/>
              <a:t> </a:t>
            </a:r>
            <a:r>
              <a:rPr lang="ko-KR" altLang="en-US" sz="1400" dirty="0" err="1"/>
              <a:t>the</a:t>
            </a:r>
            <a:r>
              <a:rPr lang="ko-KR" altLang="en-US" sz="1400" dirty="0"/>
              <a:t> </a:t>
            </a:r>
            <a:r>
              <a:rPr lang="ko-KR" altLang="en-US" sz="1400" dirty="0" err="1"/>
              <a:t>international</a:t>
            </a:r>
            <a:r>
              <a:rPr lang="ko-KR" altLang="en-US" sz="1400" dirty="0"/>
              <a:t> </a:t>
            </a:r>
            <a:r>
              <a:rPr lang="ko-KR" altLang="en-US" sz="1400" dirty="0" err="1"/>
              <a:t>organisation</a:t>
            </a:r>
            <a:r>
              <a:rPr lang="ko-KR" altLang="en-US" sz="1400" dirty="0"/>
              <a:t> </a:t>
            </a:r>
            <a:r>
              <a:rPr lang="ko-KR" altLang="en-US" sz="1400" dirty="0" err="1"/>
              <a:t>for</a:t>
            </a:r>
            <a:r>
              <a:rPr lang="ko-KR" altLang="en-US" sz="1400" dirty="0"/>
              <a:t> </a:t>
            </a:r>
            <a:r>
              <a:rPr lang="ko-KR" altLang="en-US" sz="1400" dirty="0" err="1"/>
              <a:t>accreditation</a:t>
            </a:r>
            <a:r>
              <a:rPr lang="ko-KR" altLang="en-US" sz="1400" dirty="0"/>
              <a:t> </a:t>
            </a:r>
            <a:r>
              <a:rPr lang="ko-KR" altLang="en-US" sz="1400" dirty="0" err="1"/>
              <a:t>bodies</a:t>
            </a:r>
            <a:r>
              <a:rPr lang="ko-KR" altLang="en-US" sz="1400" dirty="0"/>
              <a:t> </a:t>
            </a:r>
            <a:r>
              <a:rPr lang="ko-KR" altLang="en-US" sz="1400" dirty="0" err="1"/>
              <a:t>operating</a:t>
            </a:r>
            <a:r>
              <a:rPr lang="ko-KR" altLang="en-US" sz="1400" dirty="0"/>
              <a:t> </a:t>
            </a:r>
            <a:r>
              <a:rPr lang="ko-KR" altLang="en-US" sz="1400" dirty="0" err="1"/>
              <a:t>in</a:t>
            </a:r>
            <a:r>
              <a:rPr lang="ko-KR" altLang="en-US" sz="1400" dirty="0"/>
              <a:t> </a:t>
            </a:r>
            <a:r>
              <a:rPr lang="ko-KR" altLang="en-US" sz="1400" dirty="0" err="1"/>
              <a:t>accordance</a:t>
            </a:r>
            <a:r>
              <a:rPr lang="ko-KR" altLang="en-US" sz="1400" dirty="0"/>
              <a:t> </a:t>
            </a:r>
            <a:r>
              <a:rPr lang="ko-KR" altLang="en-US" sz="1400" dirty="0" err="1"/>
              <a:t>with</a:t>
            </a:r>
            <a:r>
              <a:rPr lang="ko-KR" altLang="en-US" sz="1400" dirty="0"/>
              <a:t> ISO/IEC 17011 and </a:t>
            </a:r>
            <a:r>
              <a:rPr lang="ko-KR" altLang="en-US" sz="1400" dirty="0" err="1"/>
              <a:t>involved</a:t>
            </a:r>
            <a:r>
              <a:rPr lang="ko-KR" altLang="en-US" sz="1400" dirty="0"/>
              <a:t> </a:t>
            </a:r>
            <a:r>
              <a:rPr lang="ko-KR" altLang="en-US" sz="1400" dirty="0" err="1"/>
              <a:t>in</a:t>
            </a:r>
            <a:r>
              <a:rPr lang="ko-KR" altLang="en-US" sz="1400" dirty="0"/>
              <a:t> </a:t>
            </a:r>
            <a:r>
              <a:rPr lang="ko-KR" altLang="en-US" sz="1400" dirty="0" err="1"/>
              <a:t>the</a:t>
            </a:r>
            <a:r>
              <a:rPr lang="ko-KR" altLang="en-US" sz="1400" dirty="0"/>
              <a:t> </a:t>
            </a:r>
            <a:r>
              <a:rPr lang="ko-KR" altLang="en-US" sz="1400" dirty="0" err="1"/>
              <a:t>accreditation</a:t>
            </a:r>
            <a:r>
              <a:rPr lang="ko-KR" altLang="en-US" sz="1400" dirty="0"/>
              <a:t> of </a:t>
            </a:r>
            <a:r>
              <a:rPr lang="ko-KR" altLang="en-US" sz="1400" dirty="0" err="1"/>
              <a:t>conformity</a:t>
            </a:r>
            <a:r>
              <a:rPr lang="ko-KR" altLang="en-US" sz="1400" dirty="0"/>
              <a:t> </a:t>
            </a:r>
            <a:r>
              <a:rPr lang="ko-KR" altLang="en-US" sz="1400" dirty="0" err="1"/>
              <a:t>assessment</a:t>
            </a:r>
            <a:r>
              <a:rPr lang="ko-KR" altLang="en-US" sz="1400" dirty="0"/>
              <a:t> </a:t>
            </a:r>
            <a:r>
              <a:rPr lang="ko-KR" altLang="en-US" sz="1400" dirty="0" err="1"/>
              <a:t>bodies</a:t>
            </a:r>
            <a:r>
              <a:rPr lang="ko-KR" altLang="en-US" sz="1400" dirty="0"/>
              <a:t> </a:t>
            </a:r>
            <a:r>
              <a:rPr lang="ko-KR" altLang="en-US" sz="1400" dirty="0" err="1"/>
              <a:t>including</a:t>
            </a:r>
            <a:r>
              <a:rPr lang="ko-KR" altLang="en-US" sz="1400" dirty="0"/>
              <a:t> </a:t>
            </a:r>
            <a:r>
              <a:rPr lang="ko-KR" altLang="en-US" sz="1400" dirty="0" err="1"/>
              <a:t>calibration</a:t>
            </a:r>
            <a:r>
              <a:rPr lang="ko-KR" altLang="en-US" sz="1400" dirty="0"/>
              <a:t> </a:t>
            </a:r>
            <a:r>
              <a:rPr lang="ko-KR" altLang="en-US" sz="1400" dirty="0" err="1"/>
              <a:t>laboratories</a:t>
            </a:r>
            <a:r>
              <a:rPr lang="ko-KR" altLang="en-US" sz="1400" dirty="0"/>
              <a:t> (</a:t>
            </a:r>
            <a:r>
              <a:rPr lang="ko-KR" altLang="en-US" sz="1400" dirty="0" err="1"/>
              <a:t>using</a:t>
            </a:r>
            <a:r>
              <a:rPr lang="ko-KR" altLang="en-US" sz="1400" dirty="0"/>
              <a:t> ISO/IEC 17025), </a:t>
            </a:r>
            <a:r>
              <a:rPr lang="ko-KR" altLang="en-US" sz="1400" dirty="0" err="1"/>
              <a:t>testing</a:t>
            </a:r>
            <a:r>
              <a:rPr lang="ko-KR" altLang="en-US" sz="1400" dirty="0"/>
              <a:t> </a:t>
            </a:r>
            <a:r>
              <a:rPr lang="ko-KR" altLang="en-US" sz="1400" dirty="0" err="1"/>
              <a:t>laboratories</a:t>
            </a:r>
            <a:r>
              <a:rPr lang="ko-KR" altLang="en-US" sz="1400" dirty="0"/>
              <a:t> (</a:t>
            </a:r>
            <a:r>
              <a:rPr lang="ko-KR" altLang="en-US" sz="1400" dirty="0" err="1"/>
              <a:t>using</a:t>
            </a:r>
            <a:r>
              <a:rPr lang="ko-KR" altLang="en-US" sz="1400" dirty="0"/>
              <a:t> ISO/IEC 17025), </a:t>
            </a:r>
            <a:r>
              <a:rPr lang="ko-KR" altLang="en-US" sz="1400" dirty="0" err="1"/>
              <a:t>medical</a:t>
            </a:r>
            <a:r>
              <a:rPr lang="ko-KR" altLang="en-US" sz="1400" dirty="0"/>
              <a:t> </a:t>
            </a:r>
            <a:r>
              <a:rPr lang="ko-KR" altLang="en-US" sz="1400" dirty="0" err="1"/>
              <a:t>testing</a:t>
            </a:r>
            <a:r>
              <a:rPr lang="ko-KR" altLang="en-US" sz="1400" dirty="0"/>
              <a:t> </a:t>
            </a:r>
            <a:r>
              <a:rPr lang="ko-KR" altLang="en-US" sz="1400" dirty="0" err="1"/>
              <a:t>laboratories</a:t>
            </a:r>
            <a:r>
              <a:rPr lang="ko-KR" altLang="en-US" sz="1400" dirty="0"/>
              <a:t> (</a:t>
            </a:r>
            <a:r>
              <a:rPr lang="ko-KR" altLang="en-US" sz="1400" dirty="0" err="1"/>
              <a:t>using</a:t>
            </a:r>
            <a:r>
              <a:rPr lang="ko-KR" altLang="en-US" sz="1400" dirty="0"/>
              <a:t> ISO 15189), </a:t>
            </a:r>
            <a:r>
              <a:rPr lang="ko-KR" altLang="en-US" sz="1400" dirty="0" err="1"/>
              <a:t>inspection</a:t>
            </a:r>
            <a:r>
              <a:rPr lang="ko-KR" altLang="en-US" sz="1400" dirty="0"/>
              <a:t> </a:t>
            </a:r>
            <a:r>
              <a:rPr lang="ko-KR" altLang="en-US" sz="1400" dirty="0" err="1"/>
              <a:t>bodies</a:t>
            </a:r>
            <a:r>
              <a:rPr lang="ko-KR" altLang="en-US" sz="1400" dirty="0"/>
              <a:t> (</a:t>
            </a:r>
            <a:r>
              <a:rPr lang="ko-KR" altLang="en-US" sz="1400" dirty="0" err="1"/>
              <a:t>using</a:t>
            </a:r>
            <a:r>
              <a:rPr lang="ko-KR" altLang="en-US" sz="1400" dirty="0"/>
              <a:t> ISO/IEC 17020), </a:t>
            </a:r>
            <a:r>
              <a:rPr lang="ko-KR" altLang="en-US" sz="1400" dirty="0" err="1"/>
              <a:t>proficiency</a:t>
            </a:r>
            <a:r>
              <a:rPr lang="ko-KR" altLang="en-US" sz="1400" dirty="0"/>
              <a:t> </a:t>
            </a:r>
            <a:r>
              <a:rPr lang="ko-KR" altLang="en-US" sz="1400" dirty="0" err="1"/>
              <a:t>testing</a:t>
            </a:r>
            <a:r>
              <a:rPr lang="ko-KR" altLang="en-US" sz="1400" dirty="0"/>
              <a:t> </a:t>
            </a:r>
            <a:r>
              <a:rPr lang="ko-KR" altLang="en-US" sz="1400" dirty="0" err="1"/>
              <a:t>providers</a:t>
            </a:r>
            <a:r>
              <a:rPr lang="ko-KR" altLang="en-US" sz="1400" dirty="0"/>
              <a:t> (</a:t>
            </a:r>
            <a:r>
              <a:rPr lang="ko-KR" altLang="en-US" sz="1400" dirty="0" err="1"/>
              <a:t>using</a:t>
            </a:r>
            <a:r>
              <a:rPr lang="ko-KR" altLang="en-US" sz="1400" dirty="0"/>
              <a:t> ISO/IEC 17043) and </a:t>
            </a:r>
            <a:r>
              <a:rPr lang="ko-KR" altLang="en-US" sz="1400" dirty="0" err="1"/>
              <a:t>reference</a:t>
            </a:r>
            <a:r>
              <a:rPr lang="ko-KR" altLang="en-US" sz="1400" dirty="0"/>
              <a:t> </a:t>
            </a:r>
            <a:r>
              <a:rPr lang="ko-KR" altLang="en-US" sz="1400" dirty="0" err="1"/>
              <a:t>material</a:t>
            </a:r>
            <a:r>
              <a:rPr lang="ko-KR" altLang="en-US" sz="1400" dirty="0"/>
              <a:t> </a:t>
            </a:r>
            <a:r>
              <a:rPr lang="ko-KR" altLang="en-US" sz="1400" dirty="0" err="1"/>
              <a:t>producers</a:t>
            </a:r>
            <a:r>
              <a:rPr lang="ko-KR" altLang="en-US" sz="1400" dirty="0"/>
              <a:t> (</a:t>
            </a:r>
            <a:r>
              <a:rPr lang="ko-KR" altLang="en-US" sz="1400" dirty="0" err="1"/>
              <a:t>using</a:t>
            </a:r>
            <a:r>
              <a:rPr lang="ko-KR" altLang="en-US" sz="1400" dirty="0"/>
              <a:t> ISO 17034).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C5F5B07-7B07-4734-BA23-9657C20EC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50" y="847174"/>
            <a:ext cx="4605271" cy="20078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34D0FB-609A-4F12-A571-EF39A5A1751E}"/>
              </a:ext>
            </a:extLst>
          </p:cNvPr>
          <p:cNvSpPr txBox="1"/>
          <p:nvPr/>
        </p:nvSpPr>
        <p:spPr>
          <a:xfrm>
            <a:off x="414710" y="5988585"/>
            <a:ext cx="30142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i="0" u="sng" strike="noStrike" baseline="0" dirty="0">
                <a:latin typeface="ArialMT"/>
              </a:rPr>
              <a:t>ILAC </a:t>
            </a:r>
            <a:r>
              <a:rPr lang="ko-KR" altLang="en-US" sz="1800" b="1" i="0" u="sng" strike="noStrike" baseline="0" dirty="0">
                <a:latin typeface="AppleGothic"/>
              </a:rPr>
              <a:t>상호인정협정 </a:t>
            </a:r>
            <a:r>
              <a:rPr lang="en-US" altLang="ko-KR" sz="1800" b="1" i="0" u="sng" strike="noStrike" baseline="0" dirty="0">
                <a:latin typeface="ArialMT"/>
              </a:rPr>
              <a:t>(MRA)</a:t>
            </a:r>
            <a:endParaRPr lang="ko-KR" altLang="en-US" b="1" u="sn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30FDD2-077F-4C6C-99C7-FC054AEB5C35}"/>
              </a:ext>
            </a:extLst>
          </p:cNvPr>
          <p:cNvSpPr txBox="1"/>
          <p:nvPr/>
        </p:nvSpPr>
        <p:spPr>
          <a:xfrm>
            <a:off x="241460" y="194328"/>
            <a:ext cx="907657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ko-KR" alt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altLang="ko-KR" sz="18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ILAC MRA (International Laboratory Accreditation Forum Mutual Recognition Arrangement </a:t>
            </a:r>
          </a:p>
        </p:txBody>
      </p:sp>
    </p:spTree>
    <p:extLst>
      <p:ext uri="{BB962C8B-B14F-4D97-AF65-F5344CB8AC3E}">
        <p14:creationId xmlns:p14="http://schemas.microsoft.com/office/powerpoint/2010/main" val="4258701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10">
            <a:extLst>
              <a:ext uri="{FF2B5EF4-FFF2-40B4-BE49-F238E27FC236}">
                <a16:creationId xmlns:a16="http://schemas.microsoft.com/office/drawing/2014/main" id="{ED503982-57FF-4D27-8C22-4F27D00B6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107510"/>
            <a:ext cx="1109267" cy="341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4288" tIns="32144" rIns="64288" bIns="32144">
            <a:spAutoFit/>
          </a:bodyPr>
          <a:lstStyle/>
          <a:p>
            <a:r>
              <a:rPr lang="ko-KR" altLang="en-US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요구 사례</a:t>
            </a:r>
            <a:endParaRPr lang="en-US" altLang="ko-KR" b="1" dirty="0">
              <a:solidFill>
                <a:srgbClr val="00336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D50777C-6EE6-48EE-ADBD-8F5868A16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105" y="1251674"/>
            <a:ext cx="7457276" cy="52450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AD4563-A2E0-42CC-9C44-828783811E89}"/>
              </a:ext>
            </a:extLst>
          </p:cNvPr>
          <p:cNvSpPr txBox="1"/>
          <p:nvPr/>
        </p:nvSpPr>
        <p:spPr>
          <a:xfrm>
            <a:off x="263628" y="359122"/>
            <a:ext cx="695570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ko-KR" altLang="en-US" sz="1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altLang="ko-KR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ko-KR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International Automotive Quality Management System Standard </a:t>
            </a:r>
            <a:endParaRPr lang="en-US" altLang="ko-K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ko-KR" altLang="en-US" sz="1800" b="0" i="0" u="none" strike="noStrike" baseline="0" dirty="0">
                <a:solidFill>
                  <a:srgbClr val="0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국제 자동차 품질경영시스템 표준 </a:t>
            </a:r>
            <a:r>
              <a:rPr lang="en-US" altLang="ko-KR" sz="1800" b="0" i="0" u="none" strike="noStrike" baseline="0" dirty="0">
                <a:solidFill>
                  <a:srgbClr val="000000"/>
                </a:solidFill>
                <a:latin typeface="HY신명조" panose="02030600000101010101" pitchFamily="18" charset="-127"/>
                <a:ea typeface="HY신명조" panose="02030600000101010101" pitchFamily="18" charset="-127"/>
              </a:rPr>
              <a:t>(IATF 16949 Rev.17)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730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10">
            <a:extLst>
              <a:ext uri="{FF2B5EF4-FFF2-40B4-BE49-F238E27FC236}">
                <a16:creationId xmlns:a16="http://schemas.microsoft.com/office/drawing/2014/main" id="{ED503982-57FF-4D27-8C22-4F27D00B6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107510"/>
            <a:ext cx="3914522" cy="341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64288" tIns="32144" rIns="64288" bIns="32144">
            <a:spAutoFit/>
          </a:bodyPr>
          <a:lstStyle/>
          <a:p>
            <a:r>
              <a:rPr lang="en-US" altLang="ko-KR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KOLAS</a:t>
            </a:r>
            <a:r>
              <a:rPr lang="ko-KR" altLang="en-US" b="1" dirty="0">
                <a:solidFill>
                  <a:srgbClr val="003366"/>
                </a:solidFill>
                <a:latin typeface="HY헤드라인M" pitchFamily="18" charset="-127"/>
                <a:ea typeface="HY헤드라인M" pitchFamily="18" charset="-127"/>
              </a:rPr>
              <a:t> 공인교정기관 인정분야 분류표</a:t>
            </a:r>
            <a:endParaRPr lang="en-US" altLang="ko-KR" b="1" dirty="0">
              <a:solidFill>
                <a:srgbClr val="00336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8418638-1AA3-45EB-BF01-FD5EF5819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" y="783630"/>
            <a:ext cx="9212580" cy="53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27348"/>
      </p:ext>
    </p:extLst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000" dirty="0" smtClean="0">
            <a:latin typeface="+mn-ea"/>
          </a:defRPr>
        </a:defPPr>
      </a:lstStyle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177</ep:Words>
  <ep:PresentationFormat>A4 용지(210x297mm)</ep:PresentationFormat>
  <ep:Paragraphs>20</ep:Paragraphs>
  <ep:Slides>7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ep:HeadingPairs>
  <ep: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2015-12-24T03:02:50.000</dcterms:created>
  <dc:creator>user</dc:creator>
  <cp:lastModifiedBy>송우범</cp:lastModifiedBy>
  <dcterms:modified xsi:type="dcterms:W3CDTF">2022-10-24T04:10:14.567</dcterms:modified>
  <cp:revision>354</cp:revision>
  <dc:title>PowerPoint 프레젠테이션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